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9" r:id="rId4"/>
    <p:sldId id="291" r:id="rId5"/>
    <p:sldId id="269" r:id="rId6"/>
    <p:sldId id="265" r:id="rId7"/>
    <p:sldId id="263" r:id="rId8"/>
    <p:sldId id="271" r:id="rId9"/>
    <p:sldId id="295" r:id="rId10"/>
    <p:sldId id="303" r:id="rId11"/>
    <p:sldId id="273" r:id="rId12"/>
    <p:sldId id="275" r:id="rId13"/>
    <p:sldId id="277" r:id="rId14"/>
    <p:sldId id="279" r:id="rId15"/>
    <p:sldId id="281" r:id="rId16"/>
    <p:sldId id="305" r:id="rId17"/>
    <p:sldId id="307" r:id="rId18"/>
    <p:sldId id="309" r:id="rId19"/>
    <p:sldId id="283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4660"/>
  </p:normalViewPr>
  <p:slideViewPr>
    <p:cSldViewPr>
      <p:cViewPr>
        <p:scale>
          <a:sx n="100" d="100"/>
          <a:sy n="100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2419C-012D-4526-9B03-272DF3F42B9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D5A65-4E70-4D58-A316-04C2C46C2E47}">
      <dgm:prSet phldrT="[Текст]"/>
      <dgm:spPr/>
      <dgm:t>
        <a:bodyPr/>
        <a:lstStyle/>
        <a:p>
          <a:r>
            <a:rPr lang="ru-RU" dirty="0" smtClean="0"/>
            <a:t>Проект «Я и моя семья»</a:t>
          </a:r>
          <a:endParaRPr lang="ru-RU" dirty="0"/>
        </a:p>
      </dgm:t>
    </dgm:pt>
    <dgm:pt modelId="{F513A867-6A07-4E04-ADA4-6D6772BF4C0E}" type="parTrans" cxnId="{F008F466-BC6A-4581-911F-0912C84ED0BF}">
      <dgm:prSet/>
      <dgm:spPr/>
      <dgm:t>
        <a:bodyPr/>
        <a:lstStyle/>
        <a:p>
          <a:endParaRPr lang="ru-RU"/>
        </a:p>
      </dgm:t>
    </dgm:pt>
    <dgm:pt modelId="{04C10267-51A3-4C1D-9669-C167FB9CB144}" type="sibTrans" cxnId="{F008F466-BC6A-4581-911F-0912C84ED0BF}">
      <dgm:prSet/>
      <dgm:spPr/>
      <dgm:t>
        <a:bodyPr/>
        <a:lstStyle/>
        <a:p>
          <a:endParaRPr lang="ru-RU"/>
        </a:p>
      </dgm:t>
    </dgm:pt>
    <dgm:pt modelId="{88BA77A7-FD80-42F1-9FF4-8A76E60B41C2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Лэпбук</a:t>
          </a:r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« Моя семья»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EE4131-7B90-4328-B088-E07C155E6F3D}" type="parTrans" cxnId="{CFBD2DF3-0B7C-40D5-8E92-06A98561EFA3}">
      <dgm:prSet/>
      <dgm:spPr/>
      <dgm:t>
        <a:bodyPr/>
        <a:lstStyle/>
        <a:p>
          <a:endParaRPr lang="ru-RU"/>
        </a:p>
      </dgm:t>
    </dgm:pt>
    <dgm:pt modelId="{3C526E46-ABAC-45CF-911C-C3C51E07696A}" type="sibTrans" cxnId="{CFBD2DF3-0B7C-40D5-8E92-06A98561EFA3}">
      <dgm:prSet/>
      <dgm:spPr/>
      <dgm:t>
        <a:bodyPr/>
        <a:lstStyle/>
        <a:p>
          <a:endParaRPr lang="ru-RU"/>
        </a:p>
      </dgm:t>
    </dgm:pt>
    <dgm:pt modelId="{76521EE5-108E-4B42-AE6F-9BBBC7538FE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Выставка «Герб семьи»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EAB748-1D12-429C-9B14-37AB7DE5BCB8}" type="parTrans" cxnId="{1327E972-093B-40FB-8B7F-9EBA580DBD30}">
      <dgm:prSet/>
      <dgm:spPr/>
      <dgm:t>
        <a:bodyPr/>
        <a:lstStyle/>
        <a:p>
          <a:endParaRPr lang="ru-RU"/>
        </a:p>
      </dgm:t>
    </dgm:pt>
    <dgm:pt modelId="{84A68542-7E8A-4D50-A73D-E6A3C371A78A}" type="sibTrans" cxnId="{1327E972-093B-40FB-8B7F-9EBA580DBD30}">
      <dgm:prSet/>
      <dgm:spPr/>
      <dgm:t>
        <a:bodyPr/>
        <a:lstStyle/>
        <a:p>
          <a:endParaRPr lang="ru-RU"/>
        </a:p>
      </dgm:t>
    </dgm:pt>
    <dgm:pt modelId="{775E261A-BFEC-42B1-AC7D-009A1E76864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Древо</a:t>
          </a:r>
        </a:p>
        <a:p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семьи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944254-3573-49E7-9536-640D9C575121}" type="parTrans" cxnId="{539C8986-01B1-4866-AFE7-232BBCD0CAB5}">
      <dgm:prSet/>
      <dgm:spPr/>
      <dgm:t>
        <a:bodyPr/>
        <a:lstStyle/>
        <a:p>
          <a:endParaRPr lang="ru-RU"/>
        </a:p>
      </dgm:t>
    </dgm:pt>
    <dgm:pt modelId="{2461FC56-289E-41A5-9DD0-324CFE746779}" type="sibTrans" cxnId="{539C8986-01B1-4866-AFE7-232BBCD0CAB5}">
      <dgm:prSet/>
      <dgm:spPr/>
      <dgm:t>
        <a:bodyPr/>
        <a:lstStyle/>
        <a:p>
          <a:endParaRPr lang="ru-RU"/>
        </a:p>
      </dgm:t>
    </dgm:pt>
    <dgm:pt modelId="{BDE1AD70-9BAF-417C-9C47-19310B75609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Оформление</a:t>
          </a:r>
          <a:r>
            <a:rPr lang="ru-RU" sz="1800" baseline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выставки рисунков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7F3C7-0A6C-48EE-88CA-4820C0896254}" type="parTrans" cxnId="{9FC26814-C141-4044-B714-0191FABEDE26}">
      <dgm:prSet/>
      <dgm:spPr/>
      <dgm:t>
        <a:bodyPr/>
        <a:lstStyle/>
        <a:p>
          <a:endParaRPr lang="ru-RU"/>
        </a:p>
      </dgm:t>
    </dgm:pt>
    <dgm:pt modelId="{75BAE119-EC79-42F0-9C92-BD66134E2270}" type="sibTrans" cxnId="{9FC26814-C141-4044-B714-0191FABEDE26}">
      <dgm:prSet/>
      <dgm:spPr/>
      <dgm:t>
        <a:bodyPr/>
        <a:lstStyle/>
        <a:p>
          <a:endParaRPr lang="ru-RU"/>
        </a:p>
      </dgm:t>
    </dgm:pt>
    <dgm:pt modelId="{232423FA-15C1-414A-B1F3-7BA4CD863980}" type="pres">
      <dgm:prSet presAssocID="{96B2419C-012D-4526-9B03-272DF3F42B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364B5-1B30-40B4-8120-844463A0A90C}" type="pres">
      <dgm:prSet presAssocID="{962D5A65-4E70-4D58-A316-04C2C46C2E47}" presName="centerShape" presStyleLbl="node0" presStyleIdx="0" presStyleCnt="1" custLinFactNeighborX="-1408" custLinFactNeighborY="-313"/>
      <dgm:spPr/>
      <dgm:t>
        <a:bodyPr/>
        <a:lstStyle/>
        <a:p>
          <a:endParaRPr lang="ru-RU"/>
        </a:p>
      </dgm:t>
    </dgm:pt>
    <dgm:pt modelId="{393F9DB1-6159-4535-A4F5-59A7CCC822B2}" type="pres">
      <dgm:prSet presAssocID="{2AEE4131-7B90-4328-B088-E07C155E6F3D}" presName="Name9" presStyleLbl="parChTrans1D2" presStyleIdx="0" presStyleCnt="4"/>
      <dgm:spPr/>
      <dgm:t>
        <a:bodyPr/>
        <a:lstStyle/>
        <a:p>
          <a:endParaRPr lang="ru-RU"/>
        </a:p>
      </dgm:t>
    </dgm:pt>
    <dgm:pt modelId="{F87D7339-9C7B-49A5-816D-6D42EB75BBE9}" type="pres">
      <dgm:prSet presAssocID="{2AEE4131-7B90-4328-B088-E07C155E6F3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0A1FEC2-8B53-4175-AFB6-2798AEB4CE09}" type="pres">
      <dgm:prSet presAssocID="{88BA77A7-FD80-42F1-9FF4-8A76E60B41C2}" presName="node" presStyleLbl="node1" presStyleIdx="0" presStyleCnt="4" custScaleX="149158" custRadScaleRad="10106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7B29-F9D8-4FF9-8C33-0B5B8C0D5CD7}" type="pres">
      <dgm:prSet presAssocID="{DDEAB748-1D12-429C-9B14-37AB7DE5BCB8}" presName="Name9" presStyleLbl="parChTrans1D2" presStyleIdx="1" presStyleCnt="4"/>
      <dgm:spPr/>
      <dgm:t>
        <a:bodyPr/>
        <a:lstStyle/>
        <a:p>
          <a:endParaRPr lang="ru-RU"/>
        </a:p>
      </dgm:t>
    </dgm:pt>
    <dgm:pt modelId="{5A3EF3AD-4897-4143-A2C6-B4DCEBB7F61B}" type="pres">
      <dgm:prSet presAssocID="{DDEAB748-1D12-429C-9B14-37AB7DE5BCB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36A18FA-E22D-46F3-9E39-D620660B71F3}" type="pres">
      <dgm:prSet presAssocID="{76521EE5-108E-4B42-AE6F-9BBBC7538FE6}" presName="node" presStyleLbl="node1" presStyleIdx="1" presStyleCnt="4" custScaleX="136818" custRadScaleRad="160047" custRadScaleInc="-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14F18-7563-43A9-9907-F0AF6A6A8037}" type="pres">
      <dgm:prSet presAssocID="{BB944254-3573-49E7-9536-640D9C575121}" presName="Name9" presStyleLbl="parChTrans1D2" presStyleIdx="2" presStyleCnt="4"/>
      <dgm:spPr/>
      <dgm:t>
        <a:bodyPr/>
        <a:lstStyle/>
        <a:p>
          <a:endParaRPr lang="ru-RU"/>
        </a:p>
      </dgm:t>
    </dgm:pt>
    <dgm:pt modelId="{E803BAC7-69DA-47D2-A0B1-D6B3D6FEB8A6}" type="pres">
      <dgm:prSet presAssocID="{BB944254-3573-49E7-9536-640D9C5751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81D80CF-1B14-4CA0-B67F-6C5FAFD89978}" type="pres">
      <dgm:prSet presAssocID="{775E261A-BFEC-42B1-AC7D-009A1E768648}" presName="node" presStyleLbl="node1" presStyleIdx="2" presStyleCnt="4" custScaleX="159746" custRadScaleRad="99814" custRadScaleInc="-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28F2A-C72E-4FB5-BEE4-56DB6F32DF92}" type="pres">
      <dgm:prSet presAssocID="{9367F3C7-0A6C-48EE-88CA-4820C0896254}" presName="Name9" presStyleLbl="parChTrans1D2" presStyleIdx="3" presStyleCnt="4"/>
      <dgm:spPr/>
      <dgm:t>
        <a:bodyPr/>
        <a:lstStyle/>
        <a:p>
          <a:endParaRPr lang="ru-RU"/>
        </a:p>
      </dgm:t>
    </dgm:pt>
    <dgm:pt modelId="{9BCB84D9-966B-4AAA-9C46-D7D7A0B732E2}" type="pres">
      <dgm:prSet presAssocID="{9367F3C7-0A6C-48EE-88CA-4820C08962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1A74E09-25BC-427D-B8BE-1A7020D0568A}" type="pres">
      <dgm:prSet presAssocID="{BDE1AD70-9BAF-417C-9C47-19310B756092}" presName="node" presStyleLbl="node1" presStyleIdx="3" presStyleCnt="4" custScaleX="131894" custRadScaleRad="147250" custRadScaleInc="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26814-C141-4044-B714-0191FABEDE26}" srcId="{962D5A65-4E70-4D58-A316-04C2C46C2E47}" destId="{BDE1AD70-9BAF-417C-9C47-19310B756092}" srcOrd="3" destOrd="0" parTransId="{9367F3C7-0A6C-48EE-88CA-4820C0896254}" sibTransId="{75BAE119-EC79-42F0-9C92-BD66134E2270}"/>
    <dgm:cxn modelId="{756FEFDD-79BF-45DD-9F6D-155D2234290E}" type="presOf" srcId="{BDE1AD70-9BAF-417C-9C47-19310B756092}" destId="{01A74E09-25BC-427D-B8BE-1A7020D0568A}" srcOrd="0" destOrd="0" presId="urn:microsoft.com/office/officeart/2005/8/layout/radial1"/>
    <dgm:cxn modelId="{34C783B8-5410-4B8D-AA70-1D67A059FEE4}" type="presOf" srcId="{88BA77A7-FD80-42F1-9FF4-8A76E60B41C2}" destId="{00A1FEC2-8B53-4175-AFB6-2798AEB4CE09}" srcOrd="0" destOrd="0" presId="urn:microsoft.com/office/officeart/2005/8/layout/radial1"/>
    <dgm:cxn modelId="{1327E972-093B-40FB-8B7F-9EBA580DBD30}" srcId="{962D5A65-4E70-4D58-A316-04C2C46C2E47}" destId="{76521EE5-108E-4B42-AE6F-9BBBC7538FE6}" srcOrd="1" destOrd="0" parTransId="{DDEAB748-1D12-429C-9B14-37AB7DE5BCB8}" sibTransId="{84A68542-7E8A-4D50-A73D-E6A3C371A78A}"/>
    <dgm:cxn modelId="{F008F466-BC6A-4581-911F-0912C84ED0BF}" srcId="{96B2419C-012D-4526-9B03-272DF3F42B99}" destId="{962D5A65-4E70-4D58-A316-04C2C46C2E47}" srcOrd="0" destOrd="0" parTransId="{F513A867-6A07-4E04-ADA4-6D6772BF4C0E}" sibTransId="{04C10267-51A3-4C1D-9669-C167FB9CB144}"/>
    <dgm:cxn modelId="{4D845B55-95FA-44C0-A43B-0869539C4FF2}" type="presOf" srcId="{DDEAB748-1D12-429C-9B14-37AB7DE5BCB8}" destId="{EDC77B29-F9D8-4FF9-8C33-0B5B8C0D5CD7}" srcOrd="0" destOrd="0" presId="urn:microsoft.com/office/officeart/2005/8/layout/radial1"/>
    <dgm:cxn modelId="{F4AF303E-515E-4645-B231-FE9A256C8C21}" type="presOf" srcId="{9367F3C7-0A6C-48EE-88CA-4820C0896254}" destId="{76A28F2A-C72E-4FB5-BEE4-56DB6F32DF92}" srcOrd="0" destOrd="0" presId="urn:microsoft.com/office/officeart/2005/8/layout/radial1"/>
    <dgm:cxn modelId="{E7025300-2F88-4007-A7AD-872D07793ABA}" type="presOf" srcId="{2AEE4131-7B90-4328-B088-E07C155E6F3D}" destId="{393F9DB1-6159-4535-A4F5-59A7CCC822B2}" srcOrd="0" destOrd="0" presId="urn:microsoft.com/office/officeart/2005/8/layout/radial1"/>
    <dgm:cxn modelId="{731763D5-1C6B-4AC9-A59D-0C7011725304}" type="presOf" srcId="{96B2419C-012D-4526-9B03-272DF3F42B99}" destId="{232423FA-15C1-414A-B1F3-7BA4CD863980}" srcOrd="0" destOrd="0" presId="urn:microsoft.com/office/officeart/2005/8/layout/radial1"/>
    <dgm:cxn modelId="{86754BB4-4D8F-496D-AA27-71098199048E}" type="presOf" srcId="{9367F3C7-0A6C-48EE-88CA-4820C0896254}" destId="{9BCB84D9-966B-4AAA-9C46-D7D7A0B732E2}" srcOrd="1" destOrd="0" presId="urn:microsoft.com/office/officeart/2005/8/layout/radial1"/>
    <dgm:cxn modelId="{49A08E07-D35E-4742-A119-19D72978892E}" type="presOf" srcId="{76521EE5-108E-4B42-AE6F-9BBBC7538FE6}" destId="{036A18FA-E22D-46F3-9E39-D620660B71F3}" srcOrd="0" destOrd="0" presId="urn:microsoft.com/office/officeart/2005/8/layout/radial1"/>
    <dgm:cxn modelId="{2D7CC2AD-E672-4D6D-B06B-5DEB8825BD5E}" type="presOf" srcId="{BB944254-3573-49E7-9536-640D9C575121}" destId="{CDC14F18-7563-43A9-9907-F0AF6A6A8037}" srcOrd="0" destOrd="0" presId="urn:microsoft.com/office/officeart/2005/8/layout/radial1"/>
    <dgm:cxn modelId="{539C8986-01B1-4866-AFE7-232BBCD0CAB5}" srcId="{962D5A65-4E70-4D58-A316-04C2C46C2E47}" destId="{775E261A-BFEC-42B1-AC7D-009A1E768648}" srcOrd="2" destOrd="0" parTransId="{BB944254-3573-49E7-9536-640D9C575121}" sibTransId="{2461FC56-289E-41A5-9DD0-324CFE746779}"/>
    <dgm:cxn modelId="{CFBD2DF3-0B7C-40D5-8E92-06A98561EFA3}" srcId="{962D5A65-4E70-4D58-A316-04C2C46C2E47}" destId="{88BA77A7-FD80-42F1-9FF4-8A76E60B41C2}" srcOrd="0" destOrd="0" parTransId="{2AEE4131-7B90-4328-B088-E07C155E6F3D}" sibTransId="{3C526E46-ABAC-45CF-911C-C3C51E07696A}"/>
    <dgm:cxn modelId="{47B59F6F-F8D1-4D15-902B-8885711B0A74}" type="presOf" srcId="{775E261A-BFEC-42B1-AC7D-009A1E768648}" destId="{E81D80CF-1B14-4CA0-B67F-6C5FAFD89978}" srcOrd="0" destOrd="0" presId="urn:microsoft.com/office/officeart/2005/8/layout/radial1"/>
    <dgm:cxn modelId="{2482B5DF-5FC4-457B-AB82-01C7B5C2978C}" type="presOf" srcId="{2AEE4131-7B90-4328-B088-E07C155E6F3D}" destId="{F87D7339-9C7B-49A5-816D-6D42EB75BBE9}" srcOrd="1" destOrd="0" presId="urn:microsoft.com/office/officeart/2005/8/layout/radial1"/>
    <dgm:cxn modelId="{3FD62507-56D6-4C2A-831D-ECDB224EE3CF}" type="presOf" srcId="{BB944254-3573-49E7-9536-640D9C575121}" destId="{E803BAC7-69DA-47D2-A0B1-D6B3D6FEB8A6}" srcOrd="1" destOrd="0" presId="urn:microsoft.com/office/officeart/2005/8/layout/radial1"/>
    <dgm:cxn modelId="{1EA1FE69-1B2A-4816-B446-07BA8D42D46F}" type="presOf" srcId="{DDEAB748-1D12-429C-9B14-37AB7DE5BCB8}" destId="{5A3EF3AD-4897-4143-A2C6-B4DCEBB7F61B}" srcOrd="1" destOrd="0" presId="urn:microsoft.com/office/officeart/2005/8/layout/radial1"/>
    <dgm:cxn modelId="{AC03575D-C7BC-46BB-8CBC-4B11C50A6875}" type="presOf" srcId="{962D5A65-4E70-4D58-A316-04C2C46C2E47}" destId="{BEB364B5-1B30-40B4-8120-844463A0A90C}" srcOrd="0" destOrd="0" presId="urn:microsoft.com/office/officeart/2005/8/layout/radial1"/>
    <dgm:cxn modelId="{34851F78-C9F2-4F05-A3B8-BBF97D138D12}" type="presParOf" srcId="{232423FA-15C1-414A-B1F3-7BA4CD863980}" destId="{BEB364B5-1B30-40B4-8120-844463A0A90C}" srcOrd="0" destOrd="0" presId="urn:microsoft.com/office/officeart/2005/8/layout/radial1"/>
    <dgm:cxn modelId="{8D21BC62-87C9-4BF8-BF6A-73ADE197AFBE}" type="presParOf" srcId="{232423FA-15C1-414A-B1F3-7BA4CD863980}" destId="{393F9DB1-6159-4535-A4F5-59A7CCC822B2}" srcOrd="1" destOrd="0" presId="urn:microsoft.com/office/officeart/2005/8/layout/radial1"/>
    <dgm:cxn modelId="{7100C7F4-8343-4B62-9DEC-F1CDE58E7149}" type="presParOf" srcId="{393F9DB1-6159-4535-A4F5-59A7CCC822B2}" destId="{F87D7339-9C7B-49A5-816D-6D42EB75BBE9}" srcOrd="0" destOrd="0" presId="urn:microsoft.com/office/officeart/2005/8/layout/radial1"/>
    <dgm:cxn modelId="{A564004E-AE8C-4910-8045-D794AFF9ABB1}" type="presParOf" srcId="{232423FA-15C1-414A-B1F3-7BA4CD863980}" destId="{00A1FEC2-8B53-4175-AFB6-2798AEB4CE09}" srcOrd="2" destOrd="0" presId="urn:microsoft.com/office/officeart/2005/8/layout/radial1"/>
    <dgm:cxn modelId="{D156E2BF-7531-495E-B104-ECC1048BAD96}" type="presParOf" srcId="{232423FA-15C1-414A-B1F3-7BA4CD863980}" destId="{EDC77B29-F9D8-4FF9-8C33-0B5B8C0D5CD7}" srcOrd="3" destOrd="0" presId="urn:microsoft.com/office/officeart/2005/8/layout/radial1"/>
    <dgm:cxn modelId="{7C4A4088-4620-4545-A492-81F803D13CAE}" type="presParOf" srcId="{EDC77B29-F9D8-4FF9-8C33-0B5B8C0D5CD7}" destId="{5A3EF3AD-4897-4143-A2C6-B4DCEBB7F61B}" srcOrd="0" destOrd="0" presId="urn:microsoft.com/office/officeart/2005/8/layout/radial1"/>
    <dgm:cxn modelId="{46481D79-BB1D-4B0F-80DB-CAC10D0CB8A9}" type="presParOf" srcId="{232423FA-15C1-414A-B1F3-7BA4CD863980}" destId="{036A18FA-E22D-46F3-9E39-D620660B71F3}" srcOrd="4" destOrd="0" presId="urn:microsoft.com/office/officeart/2005/8/layout/radial1"/>
    <dgm:cxn modelId="{26946BFF-DAEF-4FD0-B86F-AE22C717E695}" type="presParOf" srcId="{232423FA-15C1-414A-B1F3-7BA4CD863980}" destId="{CDC14F18-7563-43A9-9907-F0AF6A6A8037}" srcOrd="5" destOrd="0" presId="urn:microsoft.com/office/officeart/2005/8/layout/radial1"/>
    <dgm:cxn modelId="{0E919A5A-10C3-475F-8CEF-411A36B5A429}" type="presParOf" srcId="{CDC14F18-7563-43A9-9907-F0AF6A6A8037}" destId="{E803BAC7-69DA-47D2-A0B1-D6B3D6FEB8A6}" srcOrd="0" destOrd="0" presId="urn:microsoft.com/office/officeart/2005/8/layout/radial1"/>
    <dgm:cxn modelId="{F57ECF92-5EF2-4F0F-BD6E-402D444D4D35}" type="presParOf" srcId="{232423FA-15C1-414A-B1F3-7BA4CD863980}" destId="{E81D80CF-1B14-4CA0-B67F-6C5FAFD89978}" srcOrd="6" destOrd="0" presId="urn:microsoft.com/office/officeart/2005/8/layout/radial1"/>
    <dgm:cxn modelId="{FCA448AE-FA5D-4D08-B787-F17E0810E08C}" type="presParOf" srcId="{232423FA-15C1-414A-B1F3-7BA4CD863980}" destId="{76A28F2A-C72E-4FB5-BEE4-56DB6F32DF92}" srcOrd="7" destOrd="0" presId="urn:microsoft.com/office/officeart/2005/8/layout/radial1"/>
    <dgm:cxn modelId="{B44C1FD2-8819-4C0C-BE48-332E8B23694C}" type="presParOf" srcId="{76A28F2A-C72E-4FB5-BEE4-56DB6F32DF92}" destId="{9BCB84D9-966B-4AAA-9C46-D7D7A0B732E2}" srcOrd="0" destOrd="0" presId="urn:microsoft.com/office/officeart/2005/8/layout/radial1"/>
    <dgm:cxn modelId="{71299FF3-6017-42DA-8805-482753159F99}" type="presParOf" srcId="{232423FA-15C1-414A-B1F3-7BA4CD863980}" destId="{01A74E09-25BC-427D-B8BE-1A7020D056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jpeg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wm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3.wmf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3.png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Комп\Desktop\Homoeopathie-fur-k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98072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 smtClean="0">
              <a:solidFill>
                <a:srgbClr val="26267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- творческий проект </a:t>
            </a:r>
            <a:b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старшего дошкольного возраста (5-6 лет)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84482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26267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и моя семья»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6381328"/>
            <a:ext cx="3635896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 группы №3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Редькина Р.М., Митюкова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187450" y="1052513"/>
            <a:ext cx="676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400" dirty="0"/>
          </a:p>
          <a:p>
            <a:pPr algn="ctr" eaLnBrk="1" hangingPunct="1"/>
            <a:endParaRPr lang="ru-RU" alt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95536" y="-99392"/>
            <a:ext cx="914400" cy="914400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1052736"/>
          <a:ext cx="864096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932040" y="378904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04048" y="242088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3861048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843808" y="2564904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84168" y="2060848"/>
            <a:ext cx="1008112" cy="360040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88224" y="2564904"/>
            <a:ext cx="914400" cy="914400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84168" y="2276872"/>
            <a:ext cx="914400" cy="914400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444208" y="1700808"/>
            <a:ext cx="144016" cy="576064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96136" y="1844824"/>
            <a:ext cx="2232248" cy="822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</p:txBody>
      </p:sp>
      <p:sp>
        <p:nvSpPr>
          <p:cNvPr id="35" name="Овал 34"/>
          <p:cNvSpPr/>
          <p:nvPr/>
        </p:nvSpPr>
        <p:spPr>
          <a:xfrm>
            <a:off x="5940152" y="4381872"/>
            <a:ext cx="2232248" cy="1038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стол «Семейные традиции»</a:t>
            </a:r>
          </a:p>
        </p:txBody>
      </p:sp>
      <p:sp>
        <p:nvSpPr>
          <p:cNvPr id="36" name="Овал 35"/>
          <p:cNvSpPr/>
          <p:nvPr/>
        </p:nvSpPr>
        <p:spPr>
          <a:xfrm>
            <a:off x="1331640" y="4437112"/>
            <a:ext cx="2066528" cy="822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фотографии</a:t>
            </a:r>
          </a:p>
        </p:txBody>
      </p:sp>
      <p:sp>
        <p:nvSpPr>
          <p:cNvPr id="38" name="Овал 37"/>
          <p:cNvSpPr/>
          <p:nvPr/>
        </p:nvSpPr>
        <p:spPr>
          <a:xfrm>
            <a:off x="2123728" y="4850660"/>
            <a:ext cx="1490464" cy="519351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915816" y="4941168"/>
            <a:ext cx="914400" cy="914400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339752" y="2195614"/>
            <a:ext cx="1418456" cy="519351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11760" y="2065224"/>
            <a:ext cx="648072" cy="519351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403648" y="1916832"/>
            <a:ext cx="2016224" cy="822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Анкеты и беседы</a:t>
            </a:r>
          </a:p>
        </p:txBody>
      </p:sp>
      <p:sp>
        <p:nvSpPr>
          <p:cNvPr id="43" name="Овал 42"/>
          <p:cNvSpPr/>
          <p:nvPr/>
        </p:nvSpPr>
        <p:spPr>
          <a:xfrm>
            <a:off x="2699792" y="1844824"/>
            <a:ext cx="72008" cy="432048"/>
          </a:xfrm>
          <a:prstGeom prst="ellipse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«Это я, это я, это вся моя семья»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2000" b="1" dirty="0" smtClean="0">
                <a:solidFill>
                  <a:srgbClr val="7030A0"/>
                </a:solidFill>
              </a:rPr>
              <a:t>(рассказывание о своих семьях)</a:t>
            </a:r>
          </a:p>
        </p:txBody>
      </p:sp>
      <p:pic>
        <p:nvPicPr>
          <p:cNvPr id="12" name="Рисунок 11" descr="C:\Users\Госпожа\Desktop\фото для проекта\P10505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005064"/>
            <a:ext cx="3430025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Госпожа\Desktop\фото для проекта\P10505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005064"/>
            <a:ext cx="360040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6" name="Рисунок 13" descr="http://fantasyflash.ru/anime/ava_kv/image/kv2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350" y="2349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4" descr="http://fantasyflash.ru/anime/ava_kv/image/kv2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2349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Комп\Desktop\фото 3 группа\IMG_20181114_1145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005064"/>
            <a:ext cx="3528392" cy="2016224"/>
          </a:xfrm>
          <a:prstGeom prst="roundRect">
            <a:avLst/>
          </a:prstGeom>
          <a:noFill/>
        </p:spPr>
      </p:pic>
      <p:pic>
        <p:nvPicPr>
          <p:cNvPr id="1030" name="Picture 6" descr="C:\Users\Комп\Desktop\фото 3 группа\IMG_20181116_1404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1484784"/>
            <a:ext cx="4192465" cy="2502278"/>
          </a:xfrm>
          <a:prstGeom prst="round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076056" y="2924944"/>
            <a:ext cx="914400" cy="914400"/>
          </a:xfrm>
          <a:prstGeom prst="round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20272" y="2420888"/>
            <a:ext cx="914400" cy="914400"/>
          </a:xfrm>
          <a:prstGeom prst="round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\Desktop\фото 3 группа\IMG_20181127_153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4005064"/>
            <a:ext cx="3816424" cy="2016224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4000" b="1" dirty="0" smtClean="0">
                <a:solidFill>
                  <a:srgbClr val="7030A0"/>
                </a:solidFill>
              </a:rPr>
              <a:t>«Моя семья»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2000" b="1" dirty="0" smtClean="0">
                <a:solidFill>
                  <a:srgbClr val="7030A0"/>
                </a:solidFill>
              </a:rPr>
              <a:t>(рассматривание фотографий)</a:t>
            </a:r>
          </a:p>
        </p:txBody>
      </p:sp>
      <p:sp>
        <p:nvSpPr>
          <p:cNvPr id="10247" name="Picture 11" descr="C:\Users\Админ\Desktop\МОЯ семья\фото моя мсемья\DSC09285.JPG"/>
          <p:cNvSpPr>
            <a:spLocks noChangeAspect="1" noChangeArrowheads="1"/>
          </p:cNvSpPr>
          <p:nvPr/>
        </p:nvSpPr>
        <p:spPr bwMode="auto">
          <a:xfrm>
            <a:off x="5292725" y="1844675"/>
            <a:ext cx="29876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248" name="Picture 12" descr="C:\Users\Админ\Desktop\МОЯ семья\фото моя мсемья\DSCF7395.JPG"/>
          <p:cNvSpPr>
            <a:spLocks noChangeAspect="1" noChangeArrowheads="1"/>
          </p:cNvSpPr>
          <p:nvPr/>
        </p:nvSpPr>
        <p:spPr bwMode="auto">
          <a:xfrm>
            <a:off x="9358313" y="3571875"/>
            <a:ext cx="11191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52" name="Рисунок 14" descr="http://smiles24.ru/data/smiles/anime-deti-72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4797425"/>
            <a:ext cx="80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15" descr="http://smiles24.ru/data/smiles/anime-deti-72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4797425"/>
            <a:ext cx="80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Комп\Desktop\фото 3 группа\IMG_20181127_1554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149080"/>
            <a:ext cx="3240360" cy="1989222"/>
          </a:xfrm>
          <a:prstGeom prst="roundRect">
            <a:avLst/>
          </a:prstGeom>
          <a:noFill/>
        </p:spPr>
      </p:pic>
      <p:pic>
        <p:nvPicPr>
          <p:cNvPr id="1030" name="Picture 6" descr="C:\Users\Комп\Desktop\фото 3 группа\IMG_20181127_1551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628800"/>
            <a:ext cx="3600400" cy="2448272"/>
          </a:xfrm>
          <a:prstGeom prst="roundRect">
            <a:avLst/>
          </a:prstGeom>
          <a:noFill/>
        </p:spPr>
      </p:pic>
      <p:pic>
        <p:nvPicPr>
          <p:cNvPr id="1031" name="Picture 7" descr="C:\Users\Комп\Desktop\фото 3 группа\IMG_20181127_1548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628801"/>
            <a:ext cx="3384376" cy="2448272"/>
          </a:xfrm>
          <a:prstGeom prst="roundRect">
            <a:avLst/>
          </a:prstGeom>
          <a:noFill/>
        </p:spPr>
      </p:pic>
      <p:pic>
        <p:nvPicPr>
          <p:cNvPr id="14" name="Picture 9" descr="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94105">
            <a:off x="6694841" y="22589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7030A0"/>
                </a:solidFill>
              </a:rPr>
              <a:t>«Моя родословная»</a:t>
            </a:r>
          </a:p>
        </p:txBody>
      </p:sp>
      <p:pic>
        <p:nvPicPr>
          <p:cNvPr id="1026" name="Picture 2" descr="C:\Users\Комп\Desktop\фото 3 группа\IMG_20181128_104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005064"/>
            <a:ext cx="3600400" cy="2232248"/>
          </a:xfrm>
          <a:prstGeom prst="roundRect">
            <a:avLst/>
          </a:prstGeom>
          <a:noFill/>
        </p:spPr>
      </p:pic>
      <p:pic>
        <p:nvPicPr>
          <p:cNvPr id="1027" name="Picture 3" descr="C:\Users\Комп\Desktop\фото 3 группа\IMG_20181127_1548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00808"/>
            <a:ext cx="3528392" cy="2088232"/>
          </a:xfrm>
          <a:prstGeom prst="roundRect">
            <a:avLst/>
          </a:prstGeom>
          <a:noFill/>
        </p:spPr>
      </p:pic>
      <p:pic>
        <p:nvPicPr>
          <p:cNvPr id="1028" name="Picture 4" descr="C:\Users\Комп\Desktop\фото 3 группа\IMG_20181128_1044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484784"/>
            <a:ext cx="3744416" cy="4752528"/>
          </a:xfrm>
          <a:prstGeom prst="roundRect">
            <a:avLst/>
          </a:prstGeom>
          <a:noFill/>
        </p:spPr>
      </p:pic>
      <p:pic>
        <p:nvPicPr>
          <p:cNvPr id="17" name="Picture 9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94105">
            <a:off x="6766849" y="225897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7030A0"/>
                </a:solidFill>
              </a:rPr>
              <a:t>«Древо моей семьи»</a:t>
            </a:r>
          </a:p>
        </p:txBody>
      </p:sp>
      <p:pic>
        <p:nvPicPr>
          <p:cNvPr id="3079" name="Picture 7" descr="C:\Users\Комп\Desktop\фото 3 группа\IMG_20181127_1506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36912"/>
            <a:ext cx="4104455" cy="3528392"/>
          </a:xfrm>
          <a:prstGeom prst="roundRect">
            <a:avLst/>
          </a:prstGeom>
          <a:noFill/>
        </p:spPr>
      </p:pic>
      <p:pic>
        <p:nvPicPr>
          <p:cNvPr id="2050" name="Picture 2" descr="C:\Users\Комп\Desktop\фото 3 группа\IMG_20181128_1049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628800"/>
            <a:ext cx="3384376" cy="4608512"/>
          </a:xfrm>
          <a:prstGeom prst="roundRect">
            <a:avLst/>
          </a:prstGeom>
          <a:noFill/>
        </p:spPr>
      </p:pic>
      <p:pic>
        <p:nvPicPr>
          <p:cNvPr id="11" name="Picture 9" descr="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94105">
            <a:off x="6838856" y="41453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32657"/>
            <a:ext cx="70373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Герб моей семьи»</a:t>
            </a:r>
          </a:p>
        </p:txBody>
      </p:sp>
      <p:pic>
        <p:nvPicPr>
          <p:cNvPr id="3074" name="Picture 2" descr="C:\Users\Комп\Desktop\фото 3 группа\IMG_20181123_1824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3" y="1562587"/>
            <a:ext cx="2304256" cy="4674725"/>
          </a:xfrm>
          <a:prstGeom prst="roundRect">
            <a:avLst/>
          </a:prstGeom>
          <a:noFill/>
        </p:spPr>
      </p:pic>
      <p:pic>
        <p:nvPicPr>
          <p:cNvPr id="3077" name="Picture 5" descr="C:\Users\Комп\Desktop\фото 3 группа\IMG_20181123_182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556792"/>
            <a:ext cx="2376265" cy="4608512"/>
          </a:xfrm>
          <a:prstGeom prst="roundRect">
            <a:avLst/>
          </a:prstGeom>
          <a:noFill/>
        </p:spPr>
      </p:pic>
      <p:pic>
        <p:nvPicPr>
          <p:cNvPr id="3076" name="Picture 4" descr="C:\Users\Комп\Desktop\фото 3 группа\IMG_20181123_1824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556792"/>
            <a:ext cx="2376264" cy="4653098"/>
          </a:xfrm>
          <a:prstGeom prst="roundRect">
            <a:avLst/>
          </a:prstGeom>
          <a:noFill/>
        </p:spPr>
      </p:pic>
      <p:pic>
        <p:nvPicPr>
          <p:cNvPr id="18" name="Picture 9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94105">
            <a:off x="6622833" y="126504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7671767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7030A0"/>
                </a:solidFill>
              </a:rPr>
              <a:t>Выставка рисунков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755576" y="1571625"/>
            <a:ext cx="8031237" cy="528637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7176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4105">
            <a:off x="6622831" y="22589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Комп\Desktop\фото 3 группа\IMG_20181127_1535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93115">
            <a:off x="877631" y="1827806"/>
            <a:ext cx="2881474" cy="2198209"/>
          </a:xfrm>
          <a:prstGeom prst="roundRect">
            <a:avLst/>
          </a:prstGeom>
          <a:noFill/>
        </p:spPr>
      </p:pic>
      <p:pic>
        <p:nvPicPr>
          <p:cNvPr id="6147" name="Picture 3" descr="C:\Users\Комп\Desktop\фото 3 группа\IMG_20181127_1535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221088"/>
            <a:ext cx="3456384" cy="2160240"/>
          </a:xfrm>
          <a:prstGeom prst="roundRect">
            <a:avLst/>
          </a:prstGeom>
          <a:noFill/>
        </p:spPr>
      </p:pic>
      <p:pic>
        <p:nvPicPr>
          <p:cNvPr id="6148" name="Picture 4" descr="C:\Users\Комп\Desktop\фото 3 группа\IMG_20181127_1536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221088"/>
            <a:ext cx="3528392" cy="2160240"/>
          </a:xfrm>
          <a:prstGeom prst="roundRect">
            <a:avLst/>
          </a:prstGeom>
          <a:noFill/>
        </p:spPr>
      </p:pic>
      <p:pic>
        <p:nvPicPr>
          <p:cNvPr id="2" name="Picture 6" descr="C:\Users\Комп\Desktop\s12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61932">
            <a:off x="5690295" y="1769679"/>
            <a:ext cx="2596012" cy="2376264"/>
          </a:xfrm>
          <a:prstGeom prst="roundRect">
            <a:avLst/>
          </a:prstGeom>
          <a:noFill/>
        </p:spPr>
      </p:pic>
      <p:pic>
        <p:nvPicPr>
          <p:cNvPr id="6149" name="Picture 5" descr="C:\Users\Комп\Desktop\IMG-20181120-WA00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1556792"/>
            <a:ext cx="2232248" cy="2880320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7671767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Выставка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Лэпбуков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«Моя семья»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755576" y="1571625"/>
            <a:ext cx="8031237" cy="528637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</p:txBody>
      </p:sp>
      <p:pic>
        <p:nvPicPr>
          <p:cNvPr id="7176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4105">
            <a:off x="6838856" y="41453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Комп\Desktop\IMG-20181116-WA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628800"/>
            <a:ext cx="4320480" cy="4680520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7671767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7030A0"/>
                </a:solidFill>
              </a:rPr>
              <a:t>Выставка «Герб семьи»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755576" y="1571625"/>
            <a:ext cx="8031237" cy="528637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7176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4105">
            <a:off x="6622831" y="22589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Комп\Desktop\фото 3 группа\IMG_20181123_1526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628800"/>
            <a:ext cx="6984776" cy="4536504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7030A0"/>
                </a:solidFill>
              </a:rPr>
              <a:t>Итог проекта: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/>
            </a:r>
            <a:br>
              <a:rPr lang="ru-RU" altLang="ru-RU" sz="2800" b="1" dirty="0" smtClean="0">
                <a:solidFill>
                  <a:srgbClr val="7030A0"/>
                </a:solidFill>
              </a:rPr>
            </a:br>
            <a:r>
              <a:rPr lang="ru-RU" altLang="ru-RU" sz="2800" b="1" dirty="0" smtClean="0">
                <a:solidFill>
                  <a:srgbClr val="7030A0"/>
                </a:solidFill>
              </a:rPr>
              <a:t>«Про свою семью всем ребятам расскажу»</a:t>
            </a:r>
          </a:p>
        </p:txBody>
      </p:sp>
      <p:pic>
        <p:nvPicPr>
          <p:cNvPr id="19465" name="Picture 7" descr="C:\Users\Komp\AppData\Local\Temp\Rar$DIa0.577\DSCN9775.JPG"/>
          <p:cNvPicPr>
            <a:picLocks noChangeAspect="1" noChangeArrowheads="1"/>
          </p:cNvPicPr>
          <p:nvPr/>
        </p:nvPicPr>
        <p:blipFill>
          <a:blip r:embed="rId7" cstate="print"/>
          <a:srcRect l="6300" t="6268" r="11111" b="7864"/>
          <a:stretch>
            <a:fillRect/>
          </a:stretch>
        </p:blipFill>
        <p:spPr bwMode="auto">
          <a:xfrm>
            <a:off x="899592" y="1484784"/>
            <a:ext cx="1795577" cy="248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3" descr="G:\DCIM\111NIKON\DSCN9874.JPG"/>
          <p:cNvPicPr>
            <a:picLocks noChangeAspect="1" noChangeArrowheads="1"/>
          </p:cNvPicPr>
          <p:nvPr/>
        </p:nvPicPr>
        <p:blipFill>
          <a:blip r:embed="rId8" cstate="print"/>
          <a:srcRect l="8824" t="9917" r="5882" b="3307"/>
          <a:stretch>
            <a:fillRect/>
          </a:stretch>
        </p:blipFill>
        <p:spPr bwMode="auto">
          <a:xfrm>
            <a:off x="6228184" y="3645024"/>
            <a:ext cx="2027520" cy="244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Госпожа\Desktop\фото для проекта\P105059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3573016"/>
            <a:ext cx="4324350" cy="243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Госпожа\Desktop\фото для проекта\P105057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262028" y="1810980"/>
            <a:ext cx="2431459" cy="134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Госпожа\Desktop\фото для проекта\P105057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1844824"/>
            <a:ext cx="2281051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Комп\Desktop\фото 3 группа\IMG_20181116_1404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3717032"/>
            <a:ext cx="2016224" cy="2304256"/>
          </a:xfrm>
          <a:prstGeom prst="roundRect">
            <a:avLst/>
          </a:prstGeom>
          <a:noFill/>
        </p:spPr>
      </p:pic>
      <p:pic>
        <p:nvPicPr>
          <p:cNvPr id="3076" name="Picture 4" descr="C:\Users\Комп\Desktop\фото 3 группа\IMG_20181123_18262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1484784"/>
            <a:ext cx="1944216" cy="2160240"/>
          </a:xfrm>
          <a:prstGeom prst="roundRect">
            <a:avLst/>
          </a:prstGeom>
          <a:noFill/>
        </p:spPr>
      </p:pic>
      <p:pic>
        <p:nvPicPr>
          <p:cNvPr id="3077" name="Picture 5" descr="C:\Users\Комп\Desktop\фото 3 группа\IMG_20181123_1826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1412776"/>
            <a:ext cx="1656184" cy="2448272"/>
          </a:xfrm>
          <a:prstGeom prst="rect">
            <a:avLst/>
          </a:prstGeom>
          <a:noFill/>
        </p:spPr>
      </p:pic>
      <p:pic>
        <p:nvPicPr>
          <p:cNvPr id="3074" name="Picture 2" descr="C:\Users\Комп\Desktop\фото 3 группа\IMG_20181116_14041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3501008"/>
            <a:ext cx="4427984" cy="2634757"/>
          </a:xfrm>
          <a:prstGeom prst="roundRect">
            <a:avLst/>
          </a:prstGeom>
          <a:noFill/>
        </p:spPr>
      </p:pic>
      <p:pic>
        <p:nvPicPr>
          <p:cNvPr id="3078" name="Picture 6" descr="C:\Users\Комп\Desktop\фото 3 группа\IMG_20180927_10333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3" y="1628800"/>
            <a:ext cx="2736304" cy="1872208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88640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70373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899592" y="1628800"/>
            <a:ext cx="7416824" cy="43719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Позновательно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–творческий,                          исследовательский.</a:t>
            </a:r>
          </a:p>
          <a:p>
            <a:pPr>
              <a:buFontTx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старшей логопедической группы, воспитатели, родители.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FontTx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итогового мероприятия: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в группе.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80" name="Рисунок 7" descr="https://ds03.infourok.ru/uploads/ex/09a7/0003edbe-b4eddd72/hello_html_m4d5a1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653136"/>
            <a:ext cx="58324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87624" y="332656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5400" dirty="0"/>
          </a:p>
        </p:txBody>
      </p:sp>
      <p:pic>
        <p:nvPicPr>
          <p:cNvPr id="15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909990" flipH="1" flipV="1">
            <a:off x="7010197" y="256653"/>
            <a:ext cx="1345124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187450" y="1052513"/>
            <a:ext cx="6769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400" dirty="0"/>
          </a:p>
          <a:p>
            <a:pPr algn="ctr" eaLnBrk="1" hangingPunct="1"/>
            <a:endParaRPr lang="ru-RU" altLang="ru-RU" sz="2400" dirty="0"/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Семья – это труд, друг о друге забота.</a:t>
            </a:r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Семья – это много домашней работы.</a:t>
            </a:r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Семья – это важно! Семья – это сложно!</a:t>
            </a:r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Но счастливо жить одному не возможно!</a:t>
            </a:r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Всегда будьте вместе, любовь берегите,</a:t>
            </a:r>
          </a:p>
          <a:p>
            <a:pPr algn="ctr" eaLnBrk="1" hangingPunct="1"/>
            <a:r>
              <a:rPr lang="ru-RU" altLang="ru-RU" sz="2400" dirty="0">
                <a:solidFill>
                  <a:srgbClr val="7030A0"/>
                </a:solidFill>
              </a:rPr>
              <a:t>Обиды и ссоры подальше гоните.</a:t>
            </a:r>
          </a:p>
          <a:p>
            <a:pPr algn="ctr"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algn="ctr" eaLnBrk="1" hangingPunct="1"/>
            <a:r>
              <a:rPr lang="ru-RU" altLang="ru-RU" sz="2400" b="1" i="1" dirty="0">
                <a:solidFill>
                  <a:srgbClr val="00B050"/>
                </a:solidFill>
              </a:rPr>
              <a:t>Хочу  чтоб про вас говорили всегда: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B050"/>
                </a:solidFill>
              </a:rPr>
              <a:t>КАКАЯ ХОРОШАЯ ВАША СЕМЬЯ!</a:t>
            </a:r>
          </a:p>
        </p:txBody>
      </p:sp>
      <p:pic>
        <p:nvPicPr>
          <p:cNvPr id="20484" name="Рисунок 3" descr="http://granddecor12.ru/forum/imgs/56049018bc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508500"/>
            <a:ext cx="676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http://granddecor12.ru/forum/imgs/56049018bc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052513"/>
            <a:ext cx="676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 descr="http://granddecor12.ru/forum/imgs/56049018bc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628775"/>
            <a:ext cx="676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6" descr="http://granddecor12.ru/forum/imgs/56049018bc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89363"/>
            <a:ext cx="676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1071563" y="1500188"/>
            <a:ext cx="7615237" cy="4525962"/>
          </a:xfrm>
        </p:spPr>
        <p:txBody>
          <a:bodyPr/>
          <a:lstStyle/>
          <a:p>
            <a:pPr marL="31750">
              <a:lnSpc>
                <a:spcPct val="115000"/>
              </a:lnSpc>
              <a:spcAft>
                <a:spcPts val="0"/>
              </a:spcAft>
              <a:buFontTx/>
              <a:buNone/>
              <a:tabLst>
                <a:tab pos="121920" algn="l"/>
              </a:tabLst>
              <a:defRPr/>
            </a:pPr>
            <a:endParaRPr lang="ru-RU" sz="16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buFontTx/>
              <a:buNone/>
              <a:defRPr/>
            </a:pPr>
            <a:endParaRPr 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 descr="I: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556792"/>
            <a:ext cx="7632848" cy="4659982"/>
          </a:xfrm>
          <a:prstGeom prst="rect">
            <a:avLst/>
          </a:prstGeom>
          <a:noFill/>
        </p:spPr>
      </p:pic>
      <p:pic>
        <p:nvPicPr>
          <p:cNvPr id="11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909990" flipH="1" flipV="1">
            <a:off x="5737408" y="1712709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6768752" cy="4824536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  <a:p>
            <a:pPr>
              <a:lnSpc>
                <a:spcPct val="80000"/>
              </a:lnSpc>
            </a:pP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Многие исследования в области дошкольного воспитания и наша практика работы в детском саду показывают</a:t>
            </a:r>
            <a:r>
              <a:rPr lang="en-US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что последнее время очень часть можно наблюдать </a:t>
            </a:r>
            <a:r>
              <a:rPr lang="ru-RU" sz="8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взаимоотчуждение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детей и родителей, разрыв тёплых связей между старшим и подрастающим поколением. </a:t>
            </a:r>
          </a:p>
          <a:p>
            <a:pPr>
              <a:lnSpc>
                <a:spcPct val="80000"/>
              </a:lnSpc>
            </a:pP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первых дней жизни воспитанием ребёнком занимается семья, которая должна помочь ему понять значимость родных и близких людей, воспитывать любовь и уважение к ним</a:t>
            </a:r>
          </a:p>
          <a:p>
            <a:pPr>
              <a:lnSpc>
                <a:spcPct val="80000"/>
              </a:lnSpc>
            </a:pP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Семья - социальный институт воспитания, в ней осуществляется преемственность поколений, что включает в себя передачу ценностей и стереотипов поведения. В семье социализация происходит наиболее естественно и безболезненно, основной её механизм – </a:t>
            </a: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необходимо приобщать к семейным традициям и обычаям, повышать интерес к ценностям семьи, потому что у детей нечеткие, неясные, несформированные представления  о семье, об уровнях ценности семьи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</p:txBody>
      </p:sp>
      <p:pic>
        <p:nvPicPr>
          <p:cNvPr id="5128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909990" flipH="1" flipV="1">
            <a:off x="6601504" y="155917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8" descr="http://det-sadik.okis.ru/img/det-sadik/l-9-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509120"/>
            <a:ext cx="24098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909990" flipH="1" flipV="1">
            <a:off x="6601503" y="155917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60648"/>
            <a:ext cx="7037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914400" y="1628800"/>
            <a:ext cx="7229475" cy="1152128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</a:rPr>
              <a:t>Цель. </a:t>
            </a:r>
            <a:r>
              <a:rPr lang="ru-RU" altLang="ru-RU" sz="2000" dirty="0" smtClean="0">
                <a:solidFill>
                  <a:schemeClr val="accent2"/>
                </a:solidFill>
              </a:rPr>
              <a:t>Способствовать самопознанию ребенка, формированию у детей интереса к своей семье, сохранению семейных традиций и обычаев, воспитанию уважения к членам семьи.</a:t>
            </a:r>
            <a:endParaRPr lang="ru-RU" alt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899593" y="1556793"/>
            <a:ext cx="7488832" cy="4502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  Задачи: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r>
              <a:rPr lang="ru-RU" altLang="ru-RU" sz="2000" dirty="0" smtClean="0">
                <a:solidFill>
                  <a:srgbClr val="002060"/>
                </a:solidFill>
              </a:rPr>
              <a:t>Обогатить знания детей о своей семье, о нравственном  отношении к членам семьи, семейным традициям, проявлять заботу о  родных людях.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</a:rPr>
              <a:t>Развивать коммуникативные навыки и творческие способности детей, познавательный интерес, любознательность, 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</a:rPr>
              <a:t>Воспитывать у детей любовь и уважение к членам семьи, показать ценность семьи для каждого человека.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pPr eaLnBrk="1" hangingPunct="1">
              <a:buFontTx/>
              <a:buNone/>
            </a:pPr>
            <a:endParaRPr lang="ru-RU" altLang="ru-RU" sz="2000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</p:txBody>
      </p:sp>
      <p:pic>
        <p:nvPicPr>
          <p:cNvPr id="10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909990" flipH="1" flipV="1">
            <a:off x="6817527" y="272549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75656" y="4766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7671767" cy="1143000"/>
          </a:xfrm>
        </p:spPr>
        <p:txBody>
          <a:bodyPr>
            <a:normAutofit/>
          </a:bodyPr>
          <a:lstStyle/>
          <a:p>
            <a:r>
              <a:rPr lang="ru-RU" altLang="ru-RU" sz="5400" b="1" dirty="0" smtClean="0">
                <a:solidFill>
                  <a:srgbClr val="7030A0"/>
                </a:solidFill>
              </a:rPr>
              <a:t>Этапы проекта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755576" y="1571625"/>
            <a:ext cx="8031237" cy="5286375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Мотивационно-диагностический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Диагностика. Задания для изучения представления старших дошкольников о своей семье.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Диагностическая беседа «Моя Семья»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Рисуночный тест на тему «Моя Семья»</a:t>
            </a:r>
            <a:endParaRPr lang="ru-RU" sz="1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1. Изучение особенностей семейного взаимодействия.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2.Подбор наглядно-дидактических пособий, демонстрационного материала.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3.Разработка конспектов, составление перспективного плана. 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4.Подбор и изучение литературы по теме « Семья"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Сбор фотографий для оформления альбомов.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Вовлечение родителей в изготовление иллюстрированного материала.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1.Проведние НОД,  этические беседы (фронтальных, подгрупповых, индивидуальных).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2. Дидактические игра, Сюжетно-ролевые игры.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3. Чтение художественной литературы по теме «Семья»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4.Составление интегрированного перспективного плана по теме: "Моя семья"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Творческие высказывания</a:t>
            </a:r>
          </a:p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Заключительный.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проекта: Выставка рисунков «Моя семья»;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«Моя семья»,  « Герб моей семьи»;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Генеологическое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древо.</a:t>
            </a:r>
            <a:endParaRPr lang="ru-RU" sz="2000" dirty="0" smtClean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  <a:defRPr/>
            </a:pPr>
            <a:endParaRPr lang="ru-RU" dirty="0" smtClean="0"/>
          </a:p>
        </p:txBody>
      </p:sp>
      <p:pic>
        <p:nvPicPr>
          <p:cNvPr id="7176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4105">
            <a:off x="6622831" y="225896"/>
            <a:ext cx="1670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idx="1"/>
          </p:nvPr>
        </p:nvSpPr>
        <p:spPr>
          <a:xfrm>
            <a:off x="642938" y="1785938"/>
            <a:ext cx="8043862" cy="41433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чего человеку семья? Что я знаю о своей семье»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Дети не знают свою родословную. Взрослые не стремятся рассказывать о родственных корнях семьи;  недостаточно знаний и умений у родителей как в доступной форме сформировать интерес к своей родословной.   Родители воспитанников проявляют малый интерес по привитию детям духовно – нравственных чувств, моральных правил и норм поведения в семье.</a:t>
            </a:r>
          </a:p>
          <a:p>
            <a:pPr eaLnBrk="1" hangingPunct="1">
              <a:buFontTx/>
              <a:buNone/>
            </a:pPr>
            <a:endParaRPr lang="ru-RU" altLang="ru-RU" sz="2000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dirty="0" smtClean="0"/>
          </a:p>
        </p:txBody>
      </p:sp>
      <p:pic>
        <p:nvPicPr>
          <p:cNvPr id="5128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9909990" flipH="1" flipV="1">
            <a:off x="6745520" y="155917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8" descr="http://det-sadik.okis.ru/img/det-sadik/l-9-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4437063"/>
            <a:ext cx="24098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Заголовок 9"/>
          <p:cNvSpPr>
            <a:spLocks noGrp="1"/>
          </p:cNvSpPr>
          <p:nvPr>
            <p:ph type="title"/>
          </p:nvPr>
        </p:nvSpPr>
        <p:spPr>
          <a:xfrm>
            <a:off x="683568" y="0"/>
            <a:ext cx="7344816" cy="13407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РЕАЛИЗАЦИИ ПРОЕКТА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       ТРИ      ВОПРОСА</a:t>
            </a:r>
            <a:endParaRPr lang="ru-RU" sz="3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18"/>
          <p:cNvSpPr>
            <a:spLocks noGrp="1" noChangeArrowheads="1"/>
          </p:cNvSpPr>
          <p:nvPr>
            <p:ph idx="1"/>
          </p:nvPr>
        </p:nvSpPr>
        <p:spPr>
          <a:xfrm>
            <a:off x="714375" y="1500188"/>
            <a:ext cx="7786688" cy="4429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Blip>
                <a:blip r:embed="rId7"/>
              </a:buBlip>
            </a:pPr>
            <a:endParaRPr lang="ru-RU" altLang="ru-RU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1527037"/>
          <a:ext cx="7344817" cy="466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320"/>
                <a:gridCol w="2610490"/>
                <a:gridCol w="2460007"/>
              </a:tblGrid>
              <a:tr h="61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знаем?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хотим узнать?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можем узнать?</a:t>
                      </a:r>
                    </a:p>
                    <a:p>
                      <a:endParaRPr lang="ru-RU" sz="1800" dirty="0"/>
                    </a:p>
                  </a:txBody>
                  <a:tcPr marL="91439" marR="91439" marT="45708" marB="45708"/>
                </a:tc>
              </a:tr>
              <a:tr h="3806742"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Мама папа и я моя семья.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Они нас любят.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Родители заботятся о нас.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 Дедушки и бабушки тоже наша семья.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 Мамы и папы хорошие, добрые, ласковые, любимые, заботливые.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 живут дружно, в одном доме, ужинают вместе?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Как родители жили в детстве? 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Какие были дедушка и бабушка( когда мама и папа были как я)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Какими родители были маленькие?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 Когда,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 где,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родились мои мама и папа?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 Как, мои мама и папа ходили в школу?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6. Почему у некоторых людей нет родственников.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7. Почему у дедушки другая фамилия.</a:t>
                      </a:r>
                    </a:p>
                    <a:p>
                      <a:endParaRPr lang="ru-RU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91439" marR="91439" marT="45708" marB="45708"/>
                </a:tc>
              </a:tr>
            </a:tbl>
          </a:graphicData>
        </a:graphic>
      </p:graphicFrame>
      <p:pic>
        <p:nvPicPr>
          <p:cNvPr id="4118" name="Рисунок 1" descr="Рисунок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2286000"/>
            <a:ext cx="725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Рисунок 2" descr="PE0021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3575" y="2286000"/>
            <a:ext cx="10683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Рисунок 9" descr="BS00151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0" y="3357563"/>
            <a:ext cx="8747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Рисунок 5" descr="BS00088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188" y="3357563"/>
            <a:ext cx="87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Рисунок 6" descr="PE00685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13" y="4500563"/>
            <a:ext cx="523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Рисунок 7" descr="PE00686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63" y="4286250"/>
            <a:ext cx="5048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Рисунок 4" descr="HH00265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38" y="4500563"/>
            <a:ext cx="6238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9909990" flipH="1" flipV="1">
            <a:off x="7033551" y="272549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6632"/>
            <a:ext cx="7037388" cy="13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Заголовок 10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6864" cy="72008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Форма и методы работы с родителями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899592" y="1268760"/>
            <a:ext cx="7560840" cy="558924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</a:p>
          <a:p>
            <a:pPr>
              <a:buFontTx/>
              <a:buNone/>
              <a:defRPr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1.Приглашение  родителям  принять участие в проекте «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и моя семья</a:t>
            </a: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Мы надеемся, что наш проект поможет : 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- детям и взрослым, творчески </a:t>
            </a:r>
            <a:r>
              <a:rPr lang="ru-RU" sz="80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- лучше узнать о семейных отношениях,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- воспитать у детей гордость за свою  семью.   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Анкета «Права родителей и права ребёнка»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Консультации «Семья как категория ценности»;  «Старшее поколение в семье»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Круглый стол «Семейные традиции, вчера, сегодня, завтра» 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Рассказы детям о своём детстве, о школьных годах, о своей профессии»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Рассматривание и отбор семейных фотографий совместно с детьми.</a:t>
            </a:r>
          </a:p>
          <a:p>
            <a:pPr>
              <a:buFontTx/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7. Просмотр совместно с детьми мультфильмов.</a:t>
            </a:r>
          </a:p>
          <a:p>
            <a:pPr>
              <a:buNone/>
              <a:defRPr/>
            </a:pP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8. Оформление 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8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 Моя семья",  «Герб семьи», Генеалогическое древо .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</a:t>
            </a:r>
          </a:p>
        </p:txBody>
      </p:sp>
      <p:pic>
        <p:nvPicPr>
          <p:cNvPr id="8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909990" flipH="1" flipV="1">
            <a:off x="7033551" y="344557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60648"/>
            <a:ext cx="7037388" cy="129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Заголовок 10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7560840" cy="410445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Дети узнают больше о своей семье: о членах семьи, профессии родителей , традициях, о жизни бабушек и дедушек.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Понимание детьми значимости семьи в жизни каждого человека.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Умение организовать сюжетно-ролевые игры на основе имеющихся знаний о семье.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Совместная деятельность будет способствовать укреплению </a:t>
            </a:r>
            <a:r>
              <a:rPr lang="ru-RU" sz="2800" dirty="0" err="1" smtClean="0">
                <a:solidFill>
                  <a:schemeClr val="tx2"/>
                </a:solidFill>
              </a:rPr>
              <a:t>детско</a:t>
            </a:r>
            <a:r>
              <a:rPr lang="ru-RU" sz="2800" dirty="0" smtClean="0">
                <a:solidFill>
                  <a:schemeClr val="tx2"/>
                </a:solidFill>
              </a:rPr>
              <a:t> – родительских отношений.</a:t>
            </a:r>
          </a:p>
          <a:p>
            <a:pPr>
              <a:buNone/>
              <a:defRPr/>
            </a:pPr>
            <a:endParaRPr lang="ru-RU" sz="2800" dirty="0" smtClean="0"/>
          </a:p>
        </p:txBody>
      </p:sp>
      <p:pic>
        <p:nvPicPr>
          <p:cNvPr id="8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909990" flipH="1" flipV="1">
            <a:off x="6961544" y="344557"/>
            <a:ext cx="140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7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7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>
        <a:spAutoFit/>
      </a:bodyPr>
      <a:lstStyle>
        <a:defPPr algn="ctr">
          <a:spcBef>
            <a:spcPct val="0"/>
          </a:spcBef>
          <a:buFontTx/>
          <a:buNone/>
          <a:defRPr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911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Актуальность</vt:lpstr>
      <vt:lpstr>Цель. Способствовать самопознанию ребенка, формированию у детей интереса к своей семье, сохранению семейных традиций и обычаев, воспитанию уважения к членам семьи.</vt:lpstr>
      <vt:lpstr>Этапы проекта</vt:lpstr>
      <vt:lpstr>Проблема</vt:lpstr>
      <vt:lpstr> ЭТАП РЕАЛИЗАЦИИ ПРОЕКТА   МОДЕЛЬ        ТРИ      ВОПРОСА</vt:lpstr>
      <vt:lpstr>     Форма и методы работы с родителями</vt:lpstr>
      <vt:lpstr>Ожидаемые результаты</vt:lpstr>
      <vt:lpstr>Слайд 10</vt:lpstr>
      <vt:lpstr> «Это я, это я, это вся моя семья» (рассказывание о своих семьях)</vt:lpstr>
      <vt:lpstr> «Моя семья» (рассматривание фотографий)</vt:lpstr>
      <vt:lpstr>«Моя родословная»</vt:lpstr>
      <vt:lpstr>«Древо моей семьи»</vt:lpstr>
      <vt:lpstr>« Герб моей семьи»</vt:lpstr>
      <vt:lpstr>Выставка рисунков</vt:lpstr>
      <vt:lpstr>Выставка Лэпбуков «Моя семья»</vt:lpstr>
      <vt:lpstr>Выставка «Герб семьи»</vt:lpstr>
      <vt:lpstr>Итог проекта: «Про свою семью всем ребятам расскажу»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</cp:lastModifiedBy>
  <cp:revision>80</cp:revision>
  <dcterms:created xsi:type="dcterms:W3CDTF">2018-11-26T10:28:25Z</dcterms:created>
  <dcterms:modified xsi:type="dcterms:W3CDTF">2019-02-06T15:34:53Z</dcterms:modified>
</cp:coreProperties>
</file>